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78" r:id="rId4"/>
    <p:sldId id="259" r:id="rId5"/>
    <p:sldId id="262" r:id="rId6"/>
    <p:sldId id="263" r:id="rId7"/>
    <p:sldId id="265" r:id="rId8"/>
    <p:sldId id="279" r:id="rId9"/>
    <p:sldId id="266" r:id="rId10"/>
    <p:sldId id="267" r:id="rId11"/>
    <p:sldId id="268" r:id="rId12"/>
    <p:sldId id="269" r:id="rId13"/>
    <p:sldId id="270" r:id="rId14"/>
    <p:sldId id="264" r:id="rId15"/>
    <p:sldId id="271" r:id="rId16"/>
    <p:sldId id="272" r:id="rId17"/>
    <p:sldId id="275" r:id="rId18"/>
    <p:sldId id="273" r:id="rId19"/>
    <p:sldId id="274" r:id="rId20"/>
    <p:sldId id="276" r:id="rId21"/>
    <p:sldId id="282" r:id="rId22"/>
    <p:sldId id="284" r:id="rId23"/>
    <p:sldId id="285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29"/>
  </p:normalViewPr>
  <p:slideViewPr>
    <p:cSldViewPr snapToGrid="0">
      <p:cViewPr varScale="1">
        <p:scale>
          <a:sx n="76" d="100"/>
          <a:sy n="76" d="100"/>
        </p:scale>
        <p:origin x="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7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4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8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5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8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19EAF5-E3E4-5348-BA48-A770CF92D70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F6B62-4355-FB42-ACEC-AA6FFE50EF32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2017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53F9C-8352-EA04-BF52-7A68B0A7B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Lawn to Prairie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D1914-B379-F01D-797D-B5802B072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Carbondale Unitarian Fellowship</a:t>
            </a:r>
          </a:p>
        </p:txBody>
      </p:sp>
      <p:pic>
        <p:nvPicPr>
          <p:cNvPr id="5" name="Picture 4" descr="A house with a lawn and trees&#10;&#10;Description automatically generated">
            <a:extLst>
              <a:ext uri="{FF2B5EF4-FFF2-40B4-BE49-F238E27FC236}">
                <a16:creationId xmlns:a16="http://schemas.microsoft.com/office/drawing/2014/main" id="{BB6BBE76-1CC1-6EF3-9E5C-607F6D2F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81" y="-3403294"/>
            <a:ext cx="13688409" cy="10261294"/>
          </a:xfrm>
          <a:prstGeom prst="rect">
            <a:avLst/>
          </a:prstGeom>
        </p:spPr>
      </p:pic>
      <p:pic>
        <p:nvPicPr>
          <p:cNvPr id="6" name="Picture 5" descr="A house with a lawn and trees&#10;&#10;Description automatically generated">
            <a:extLst>
              <a:ext uri="{FF2B5EF4-FFF2-40B4-BE49-F238E27FC236}">
                <a16:creationId xmlns:a16="http://schemas.microsoft.com/office/drawing/2014/main" id="{95EAC7F1-EF69-FF49-102C-B2111332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81" y="-6237522"/>
            <a:ext cx="17469225" cy="130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7"/>
    </mc:Choice>
    <mc:Fallback xmlns="">
      <p:transition spd="slow" advTm="77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7C0B-07F8-DB24-49C9-F6BC911B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June 2023</a:t>
            </a:r>
          </a:p>
        </p:txBody>
      </p:sp>
      <p:pic>
        <p:nvPicPr>
          <p:cNvPr id="6" name="Content Placeholder 5" descr="Close-up of a yellow flower&#10;&#10;Description automatically generated">
            <a:extLst>
              <a:ext uri="{FF2B5EF4-FFF2-40B4-BE49-F238E27FC236}">
                <a16:creationId xmlns:a16="http://schemas.microsoft.com/office/drawing/2014/main" id="{51831295-238A-BA54-4196-A9C86DD4D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  <p:pic>
        <p:nvPicPr>
          <p:cNvPr id="8" name="Content Placeholder 7" descr="A close-up of a moth on a flower&#10;&#10;Description automatically generated">
            <a:extLst>
              <a:ext uri="{FF2B5EF4-FFF2-40B4-BE49-F238E27FC236}">
                <a16:creationId xmlns:a16="http://schemas.microsoft.com/office/drawing/2014/main" id="{BCE52989-C470-3302-4E72-D9BB46261F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5913" y="2055425"/>
            <a:ext cx="4606925" cy="3457929"/>
          </a:xfrm>
        </p:spPr>
      </p:pic>
    </p:spTree>
    <p:extLst>
      <p:ext uri="{BB962C8B-B14F-4D97-AF65-F5344CB8AC3E}">
        <p14:creationId xmlns:p14="http://schemas.microsoft.com/office/powerpoint/2010/main" val="25803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"/>
    </mc:Choice>
    <mc:Fallback xmlns="">
      <p:transition spd="slow" advTm="847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5609-18D4-00F9-E1EE-334500F3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Keep Carbondale Beautiful—</a:t>
            </a:r>
            <a:br>
              <a:rPr lang="en-US" dirty="0"/>
            </a:br>
            <a:r>
              <a:rPr lang="en-US" dirty="0"/>
              <a:t>Bright Spot Award in July 2023</a:t>
            </a:r>
          </a:p>
        </p:txBody>
      </p:sp>
      <p:pic>
        <p:nvPicPr>
          <p:cNvPr id="6" name="Content Placeholder 5" descr="A sign in the grass&#10;&#10;Description automatically generated">
            <a:extLst>
              <a:ext uri="{FF2B5EF4-FFF2-40B4-BE49-F238E27FC236}">
                <a16:creationId xmlns:a16="http://schemas.microsoft.com/office/drawing/2014/main" id="{DDE1676A-9BC2-4E9A-3652-2927E17BEA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7186" y="2053572"/>
            <a:ext cx="2996530" cy="3997325"/>
          </a:xfrm>
        </p:spPr>
      </p:pic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1FFA24-8701-E0BC-B44E-44A9033C22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9493" y="2053572"/>
            <a:ext cx="5501364" cy="4124008"/>
          </a:xfrm>
        </p:spPr>
      </p:pic>
    </p:spTree>
    <p:extLst>
      <p:ext uri="{BB962C8B-B14F-4D97-AF65-F5344CB8AC3E}">
        <p14:creationId xmlns:p14="http://schemas.microsoft.com/office/powerpoint/2010/main" val="31723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1"/>
    </mc:Choice>
    <mc:Fallback xmlns="">
      <p:transition spd="slow" advTm="93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5FBA-C73A-BBB5-45E2-22A71CDC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July 2023</a:t>
            </a:r>
          </a:p>
        </p:txBody>
      </p:sp>
      <p:pic>
        <p:nvPicPr>
          <p:cNvPr id="6" name="Content Placeholder 5" descr="A close-up of yellow flowers&#10;&#10;Description automatically generated">
            <a:extLst>
              <a:ext uri="{FF2B5EF4-FFF2-40B4-BE49-F238E27FC236}">
                <a16:creationId xmlns:a16="http://schemas.microsoft.com/office/drawing/2014/main" id="{CEC4B6CD-9E2D-298A-901E-AE503A38DB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9874" y="2052639"/>
            <a:ext cx="3203574" cy="4805362"/>
          </a:xfrm>
        </p:spPr>
      </p:pic>
      <p:pic>
        <p:nvPicPr>
          <p:cNvPr id="12" name="Content Placeholder 11" descr="A close-up of a flower&#10;&#10;Description automatically generated">
            <a:extLst>
              <a:ext uri="{FF2B5EF4-FFF2-40B4-BE49-F238E27FC236}">
                <a16:creationId xmlns:a16="http://schemas.microsoft.com/office/drawing/2014/main" id="{F5E7C1F9-2B54-B625-D41C-93D7230AA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27443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"/>
    </mc:Choice>
    <mc:Fallback xmlns="">
      <p:transition spd="slow" advTm="806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91E5-1957-6374-AC92-D008F451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July 2023</a:t>
            </a:r>
          </a:p>
        </p:txBody>
      </p:sp>
      <p:pic>
        <p:nvPicPr>
          <p:cNvPr id="8" name="Content Placeholder 7" descr="A close-up of a flower&#10;&#10;Description automatically generated">
            <a:extLst>
              <a:ext uri="{FF2B5EF4-FFF2-40B4-BE49-F238E27FC236}">
                <a16:creationId xmlns:a16="http://schemas.microsoft.com/office/drawing/2014/main" id="{0EB5D927-C9F6-087B-6108-6BF2404BD3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  <p:pic>
        <p:nvPicPr>
          <p:cNvPr id="12" name="Content Placeholder 11" descr="A bee flying over a yellow flower&#10;&#10;Description automatically generated">
            <a:extLst>
              <a:ext uri="{FF2B5EF4-FFF2-40B4-BE49-F238E27FC236}">
                <a16:creationId xmlns:a16="http://schemas.microsoft.com/office/drawing/2014/main" id="{F7B509AF-96D0-8442-2145-D63FAEBA8A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4274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"/>
    </mc:Choice>
    <mc:Fallback xmlns="">
      <p:transition spd="slow" advTm="88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BADE-5913-4D17-BF1F-D031031B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</p:txBody>
      </p:sp>
      <p:pic>
        <p:nvPicPr>
          <p:cNvPr id="5" name="Content Placeholder 4" descr="A house with a garden in the background&#10;&#10;Description automatically generated">
            <a:extLst>
              <a:ext uri="{FF2B5EF4-FFF2-40B4-BE49-F238E27FC236}">
                <a16:creationId xmlns:a16="http://schemas.microsoft.com/office/drawing/2014/main" id="{F739352E-E3D1-501B-B76D-8649BE91F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42" y="808056"/>
            <a:ext cx="7590858" cy="5849784"/>
          </a:xfrm>
        </p:spPr>
      </p:pic>
    </p:spTree>
    <p:extLst>
      <p:ext uri="{BB962C8B-B14F-4D97-AF65-F5344CB8AC3E}">
        <p14:creationId xmlns:p14="http://schemas.microsoft.com/office/powerpoint/2010/main" val="1621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"/>
    </mc:Choice>
    <mc:Fallback xmlns="">
      <p:transition spd="slow" advTm="548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FB8D-F104-185A-ED7B-C7A327A0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August 2023</a:t>
            </a:r>
          </a:p>
        </p:txBody>
      </p:sp>
      <p:pic>
        <p:nvPicPr>
          <p:cNvPr id="6" name="Content Placeholder 5" descr="Close-up of purple flowers&#10;&#10;Description automatically generated">
            <a:extLst>
              <a:ext uri="{FF2B5EF4-FFF2-40B4-BE49-F238E27FC236}">
                <a16:creationId xmlns:a16="http://schemas.microsoft.com/office/drawing/2014/main" id="{1E4FB63F-6FF0-FD1A-FDCF-AECD265F6A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  <p:pic>
        <p:nvPicPr>
          <p:cNvPr id="8" name="Content Placeholder 7" descr="Close-up of a plant with yellow flowers&#10;&#10;Description automatically generated">
            <a:extLst>
              <a:ext uri="{FF2B5EF4-FFF2-40B4-BE49-F238E27FC236}">
                <a16:creationId xmlns:a16="http://schemas.microsoft.com/office/drawing/2014/main" id="{AA41FDD0-4004-F9F9-4D55-9F5037614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23694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"/>
    </mc:Choice>
    <mc:Fallback xmlns="">
      <p:transition spd="slow" advTm="764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9637-14B3-E2F5-871A-C2DBAB7B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August 2023</a:t>
            </a:r>
          </a:p>
        </p:txBody>
      </p:sp>
      <p:pic>
        <p:nvPicPr>
          <p:cNvPr id="6" name="Content Placeholder 5" descr="A black insect on a pink flower&#10;&#10;Description automatically generated">
            <a:extLst>
              <a:ext uri="{FF2B5EF4-FFF2-40B4-BE49-F238E27FC236}">
                <a16:creationId xmlns:a16="http://schemas.microsoft.com/office/drawing/2014/main" id="{5456360A-A153-54C6-1B87-58D4A0D17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196456" cy="4793645"/>
          </a:xfrm>
        </p:spPr>
      </p:pic>
      <p:pic>
        <p:nvPicPr>
          <p:cNvPr id="8" name="Content Placeholder 7" descr="A butterfly on a purple flower&#10;&#10;Description automatically generated">
            <a:extLst>
              <a:ext uri="{FF2B5EF4-FFF2-40B4-BE49-F238E27FC236}">
                <a16:creationId xmlns:a16="http://schemas.microsoft.com/office/drawing/2014/main" id="{D1980ED8-8EB9-9FB3-7262-08BD2FD9B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196456" cy="4793645"/>
          </a:xfrm>
        </p:spPr>
      </p:pic>
    </p:spTree>
    <p:extLst>
      <p:ext uri="{BB962C8B-B14F-4D97-AF65-F5344CB8AC3E}">
        <p14:creationId xmlns:p14="http://schemas.microsoft.com/office/powerpoint/2010/main" val="36106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"/>
    </mc:Choice>
    <mc:Fallback xmlns="">
      <p:transition spd="slow" advTm="1007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05F8-6BDC-96B0-3E5B-9DE270EA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675317" cy="1077229"/>
          </a:xfrm>
        </p:spPr>
        <p:txBody>
          <a:bodyPr/>
          <a:lstStyle/>
          <a:p>
            <a:r>
              <a:rPr lang="en-US" dirty="0"/>
              <a:t>September </a:t>
            </a:r>
            <a:br>
              <a:rPr lang="en-US" dirty="0"/>
            </a:br>
            <a:r>
              <a:rPr lang="en-US" dirty="0"/>
              <a:t>2023</a:t>
            </a:r>
          </a:p>
        </p:txBody>
      </p:sp>
      <p:pic>
        <p:nvPicPr>
          <p:cNvPr id="5" name="Content Placeholder 4" descr="A field of yellow flowers&#10;&#10;Description automatically generated">
            <a:extLst>
              <a:ext uri="{FF2B5EF4-FFF2-40B4-BE49-F238E27FC236}">
                <a16:creationId xmlns:a16="http://schemas.microsoft.com/office/drawing/2014/main" id="{686FDCF1-D900-FCF3-ADDB-284BAAFF2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75" y="277730"/>
            <a:ext cx="8396737" cy="6302539"/>
          </a:xfrm>
        </p:spPr>
      </p:pic>
    </p:spTree>
    <p:extLst>
      <p:ext uri="{BB962C8B-B14F-4D97-AF65-F5344CB8AC3E}">
        <p14:creationId xmlns:p14="http://schemas.microsoft.com/office/powerpoint/2010/main" val="3250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AC2B-5FE5-8FF2-5C91-5A911E9C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2023</a:t>
            </a:r>
          </a:p>
        </p:txBody>
      </p:sp>
      <p:pic>
        <p:nvPicPr>
          <p:cNvPr id="6" name="Content Placeholder 5" descr="A close-up of purple flowers&#10;&#10;Description automatically generated">
            <a:extLst>
              <a:ext uri="{FF2B5EF4-FFF2-40B4-BE49-F238E27FC236}">
                <a16:creationId xmlns:a16="http://schemas.microsoft.com/office/drawing/2014/main" id="{9AA678DB-8584-43D6-C78F-778D468272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  <p:pic>
        <p:nvPicPr>
          <p:cNvPr id="12" name="Content Placeholder 11" descr="A close-up of a yellow flower&#10;&#10;Description automatically generated">
            <a:extLst>
              <a:ext uri="{FF2B5EF4-FFF2-40B4-BE49-F238E27FC236}">
                <a16:creationId xmlns:a16="http://schemas.microsoft.com/office/drawing/2014/main" id="{53C63014-E521-6EA0-4D03-1C6629A88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32301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6"/>
    </mc:Choice>
    <mc:Fallback xmlns="">
      <p:transition spd="slow" advTm="2205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3501-A6C3-FCE1-1168-58F8BBB8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2023</a:t>
            </a:r>
          </a:p>
        </p:txBody>
      </p:sp>
      <p:pic>
        <p:nvPicPr>
          <p:cNvPr id="6" name="Content Placeholder 5" descr="Close-up of a purple flower&#10;&#10;Description automatically generated">
            <a:extLst>
              <a:ext uri="{FF2B5EF4-FFF2-40B4-BE49-F238E27FC236}">
                <a16:creationId xmlns:a16="http://schemas.microsoft.com/office/drawing/2014/main" id="{DB6762D0-E975-BCD7-A0C3-D73DC3121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  <p:pic>
        <p:nvPicPr>
          <p:cNvPr id="8" name="Content Placeholder 7" descr="Close-up of a yellow flower&#10;&#10;Description automatically generated">
            <a:extLst>
              <a:ext uri="{FF2B5EF4-FFF2-40B4-BE49-F238E27FC236}">
                <a16:creationId xmlns:a16="http://schemas.microsoft.com/office/drawing/2014/main" id="{67BF6925-3E31-550E-C1E9-60FFD0EEEE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28299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1"/>
    </mc:Choice>
    <mc:Fallback xmlns="">
      <p:transition spd="slow" advTm="100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C084-A47C-C82D-7DCB-84D96A00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Herbicide in December of 2020</a:t>
            </a:r>
            <a:br>
              <a:rPr lang="en-US" dirty="0"/>
            </a:br>
            <a:r>
              <a:rPr lang="en-US" dirty="0"/>
              <a:t>Planting in February of 2021</a:t>
            </a:r>
          </a:p>
        </p:txBody>
      </p:sp>
      <p:pic>
        <p:nvPicPr>
          <p:cNvPr id="6" name="Content Placeholder 5" descr="A person flying a kite in a field&#10;&#10;Description automatically generated">
            <a:extLst>
              <a:ext uri="{FF2B5EF4-FFF2-40B4-BE49-F238E27FC236}">
                <a16:creationId xmlns:a16="http://schemas.microsoft.com/office/drawing/2014/main" id="{73043737-B6FE-8792-17D1-AE9F6753A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5847" y="2052639"/>
            <a:ext cx="5611791" cy="3059890"/>
          </a:xfrm>
        </p:spPr>
      </p:pic>
      <p:pic>
        <p:nvPicPr>
          <p:cNvPr id="8" name="Content Placeholder 7" descr="A person standing in a field&#10;&#10;Description automatically generated">
            <a:extLst>
              <a:ext uri="{FF2B5EF4-FFF2-40B4-BE49-F238E27FC236}">
                <a16:creationId xmlns:a16="http://schemas.microsoft.com/office/drawing/2014/main" id="{652238B0-9463-3721-5011-8BBB2FFB1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8130" y="1804138"/>
            <a:ext cx="3721654" cy="4958280"/>
          </a:xfrm>
        </p:spPr>
      </p:pic>
    </p:spTree>
    <p:extLst>
      <p:ext uri="{BB962C8B-B14F-4D97-AF65-F5344CB8AC3E}">
        <p14:creationId xmlns:p14="http://schemas.microsoft.com/office/powerpoint/2010/main" val="23424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"/>
    </mc:Choice>
    <mc:Fallback xmlns="">
      <p:transition spd="slow" advTm="1086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2953-FA62-843E-A876-45B3135E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2023</a:t>
            </a:r>
          </a:p>
        </p:txBody>
      </p:sp>
      <p:pic>
        <p:nvPicPr>
          <p:cNvPr id="6" name="Content Placeholder 5" descr="A close-up of a white flower&#10;&#10;Description automatically generated">
            <a:extLst>
              <a:ext uri="{FF2B5EF4-FFF2-40B4-BE49-F238E27FC236}">
                <a16:creationId xmlns:a16="http://schemas.microsoft.com/office/drawing/2014/main" id="{F34E6D83-7D99-23D7-7F5B-682B945082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196456" cy="4793645"/>
          </a:xfrm>
        </p:spPr>
      </p:pic>
      <p:pic>
        <p:nvPicPr>
          <p:cNvPr id="8" name="Content Placeholder 7" descr="Close-up of a bee and a dragonfly&#10;&#10;Description automatically generated">
            <a:extLst>
              <a:ext uri="{FF2B5EF4-FFF2-40B4-BE49-F238E27FC236}">
                <a16:creationId xmlns:a16="http://schemas.microsoft.com/office/drawing/2014/main" id="{B1362011-185E-480D-B3AC-44E777C22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196456" cy="4793645"/>
          </a:xfrm>
        </p:spPr>
      </p:pic>
    </p:spTree>
    <p:extLst>
      <p:ext uri="{BB962C8B-B14F-4D97-AF65-F5344CB8AC3E}">
        <p14:creationId xmlns:p14="http://schemas.microsoft.com/office/powerpoint/2010/main" val="15771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9"/>
    </mc:Choice>
    <mc:Fallback xmlns="">
      <p:transition spd="slow" advTm="118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05F8-6BDC-96B0-3E5B-9DE270EA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675317" cy="1077229"/>
          </a:xfrm>
        </p:spPr>
        <p:txBody>
          <a:bodyPr/>
          <a:lstStyle/>
          <a:p>
            <a:r>
              <a:rPr lang="en-US" dirty="0"/>
              <a:t>October </a:t>
            </a:r>
            <a:br>
              <a:rPr lang="en-US" dirty="0"/>
            </a:br>
            <a:r>
              <a:rPr lang="en-US" dirty="0"/>
              <a:t>2023</a:t>
            </a:r>
          </a:p>
        </p:txBody>
      </p:sp>
      <p:pic>
        <p:nvPicPr>
          <p:cNvPr id="13" name="Content Placeholder 12" descr="A field of yellow flowers&#10;&#10;Description automatically generated">
            <a:extLst>
              <a:ext uri="{FF2B5EF4-FFF2-40B4-BE49-F238E27FC236}">
                <a16:creationId xmlns:a16="http://schemas.microsoft.com/office/drawing/2014/main" id="{3F3D97A4-AC25-D751-418A-DD7EB117D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10896"/>
            <a:ext cx="9326880" cy="6991746"/>
          </a:xfrm>
        </p:spPr>
      </p:pic>
    </p:spTree>
    <p:extLst>
      <p:ext uri="{BB962C8B-B14F-4D97-AF65-F5344CB8AC3E}">
        <p14:creationId xmlns:p14="http://schemas.microsoft.com/office/powerpoint/2010/main" val="16136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0"/>
    </mc:Choice>
    <mc:Fallback xmlns="">
      <p:transition spd="slow" advTm="59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9AF7-1404-6553-0AAE-71CFF177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October 2023</a:t>
            </a:r>
          </a:p>
        </p:txBody>
      </p:sp>
      <p:pic>
        <p:nvPicPr>
          <p:cNvPr id="6" name="Content Placeholder 5" descr="A close up of a flower&#10;&#10;Description automatically generated">
            <a:extLst>
              <a:ext uri="{FF2B5EF4-FFF2-40B4-BE49-F238E27FC236}">
                <a16:creationId xmlns:a16="http://schemas.microsoft.com/office/drawing/2014/main" id="{D1BF1880-E17A-B3FF-B455-51BE0E5FE4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138352" cy="4706508"/>
          </a:xfrm>
        </p:spPr>
      </p:pic>
      <p:pic>
        <p:nvPicPr>
          <p:cNvPr id="8" name="Content Placeholder 7" descr="Close-up of yellow flowers with a spider&#10;&#10;Description automatically generated">
            <a:extLst>
              <a:ext uri="{FF2B5EF4-FFF2-40B4-BE49-F238E27FC236}">
                <a16:creationId xmlns:a16="http://schemas.microsoft.com/office/drawing/2014/main" id="{5C023E92-0B0B-0F5A-7DFB-408B46C42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30381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4"/>
    </mc:Choice>
    <mc:Fallback xmlns="">
      <p:transition spd="slow" advTm="782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036C-EDC6-21E0-612A-73BC025E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October 2023</a:t>
            </a:r>
          </a:p>
        </p:txBody>
      </p:sp>
      <p:pic>
        <p:nvPicPr>
          <p:cNvPr id="6" name="Content Placeholder 5" descr="A close up of a flower&#10;&#10;Description automatically generated">
            <a:extLst>
              <a:ext uri="{FF2B5EF4-FFF2-40B4-BE49-F238E27FC236}">
                <a16:creationId xmlns:a16="http://schemas.microsoft.com/office/drawing/2014/main" id="{4FE99EF1-244F-A6AE-EF57-669E14E436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6832" y="1839984"/>
            <a:ext cx="3288392" cy="4931519"/>
          </a:xfrm>
        </p:spPr>
      </p:pic>
      <p:pic>
        <p:nvPicPr>
          <p:cNvPr id="8" name="Content Placeholder 7" descr="A field of yellow flowers&#10;&#10;Description automatically generated">
            <a:extLst>
              <a:ext uri="{FF2B5EF4-FFF2-40B4-BE49-F238E27FC236}">
                <a16:creationId xmlns:a16="http://schemas.microsoft.com/office/drawing/2014/main" id="{2B17D20D-1F1D-E727-ADA6-FCA299CDD5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91733" y="1887521"/>
            <a:ext cx="3661198" cy="4883981"/>
          </a:xfrm>
        </p:spPr>
      </p:pic>
    </p:spTree>
    <p:extLst>
      <p:ext uri="{BB962C8B-B14F-4D97-AF65-F5344CB8AC3E}">
        <p14:creationId xmlns:p14="http://schemas.microsoft.com/office/powerpoint/2010/main" val="34156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2"/>
    </mc:Choice>
    <mc:Fallback xmlns="">
      <p:transition spd="slow" advTm="833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2AC0-4AE5-6E88-4D7E-6E912210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CUF’s Prairie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2026-08EE-F801-81BB-AA48A8EB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038" y="3000374"/>
            <a:ext cx="9764540" cy="3641599"/>
          </a:xfrm>
        </p:spPr>
        <p:txBody>
          <a:bodyPr>
            <a:normAutofit/>
          </a:bodyPr>
          <a:lstStyle/>
          <a:p>
            <a:r>
              <a:rPr lang="en-US" sz="2800" b="1" dirty="0"/>
              <a:t>Habitat for wildlife</a:t>
            </a:r>
          </a:p>
          <a:p>
            <a:r>
              <a:rPr lang="en-US" sz="2800" b="1" dirty="0"/>
              <a:t>Refuge for pollinators of all types</a:t>
            </a:r>
          </a:p>
          <a:p>
            <a:r>
              <a:rPr lang="en-US" sz="2800" b="1" dirty="0"/>
              <a:t>Beautiful landscape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FFFF00"/>
                </a:solidFill>
              </a:rPr>
              <a:t>Putting environmental stewardship into action</a:t>
            </a:r>
          </a:p>
        </p:txBody>
      </p:sp>
      <p:pic>
        <p:nvPicPr>
          <p:cNvPr id="5" name="Picture 4" descr="A sign in a field of tall grass&#10;&#10;Description automatically generated">
            <a:extLst>
              <a:ext uri="{FF2B5EF4-FFF2-40B4-BE49-F238E27FC236}">
                <a16:creationId xmlns:a16="http://schemas.microsoft.com/office/drawing/2014/main" id="{57665D58-27BA-749F-B88D-D984B968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6027"/>
            <a:ext cx="49307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67">
        <p:fade/>
      </p:transition>
    </mc:Choice>
    <mc:Fallback xmlns="">
      <p:transition spd="med" advTm="846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96F6-C13F-D0E3-5318-A3F12604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808056"/>
            <a:ext cx="7998389" cy="1077229"/>
          </a:xfrm>
        </p:spPr>
        <p:txBody>
          <a:bodyPr/>
          <a:lstStyle/>
          <a:p>
            <a:pPr algn="ctr"/>
            <a:r>
              <a:rPr lang="en-US" dirty="0"/>
              <a:t>Planted 1 acre in seed donated by </a:t>
            </a:r>
            <a:br>
              <a:rPr lang="en-US" dirty="0"/>
            </a:br>
            <a:r>
              <a:rPr lang="en-US" dirty="0"/>
              <a:t>Rob Rothrock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C6349-8340-1245-6484-39DA3079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48475" cy="4351338"/>
          </a:xfrm>
        </p:spPr>
        <p:txBody>
          <a:bodyPr>
            <a:normAutofit fontScale="70000" lnSpcReduction="20000"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Foxglove beardtongue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 Indian plantain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Rattlesnake master			Yellow crown beard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Purple meadow rue		Culver’s root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Showy goldenrod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Prairie blazing star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False aster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White wild Indigo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Blue false Indigo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Maryland senna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Sneezeweed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Sweet coneflower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Prairie dock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Stiff goldenrod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Narrowleaf mtn mint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Swamp coneflower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plantings annually</a:t>
            </a:r>
            <a:endParaRPr lang="en-US" sz="3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pic>
        <p:nvPicPr>
          <p:cNvPr id="4" name="Content Placeholder 5" descr="A sign in a field&#10;&#10;Description automatically generated">
            <a:extLst>
              <a:ext uri="{FF2B5EF4-FFF2-40B4-BE49-F238E27FC236}">
                <a16:creationId xmlns:a16="http://schemas.microsoft.com/office/drawing/2014/main" id="{6258ED07-AF87-B33E-4C2A-6A1EB834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4" y="2195576"/>
            <a:ext cx="3956444" cy="35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3"/>
    </mc:Choice>
    <mc:Fallback xmlns="">
      <p:transition spd="slow" advTm="1075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BED1-3A31-8FA2-5D6D-B111F2E8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Planted Zinnias for border to our budding prairie in 2021</a:t>
            </a:r>
          </a:p>
        </p:txBody>
      </p:sp>
      <p:pic>
        <p:nvPicPr>
          <p:cNvPr id="6" name="Content Placeholder 5" descr="A group of people digging in a field&#10;&#10;Description automatically generated">
            <a:extLst>
              <a:ext uri="{FF2B5EF4-FFF2-40B4-BE49-F238E27FC236}">
                <a16:creationId xmlns:a16="http://schemas.microsoft.com/office/drawing/2014/main" id="{C31FB7B9-AD70-DEBE-BC14-73987C22EF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09874" y="1793416"/>
            <a:ext cx="3190852" cy="4256547"/>
          </a:xfrm>
        </p:spPr>
      </p:pic>
      <p:pic>
        <p:nvPicPr>
          <p:cNvPr id="8" name="Content Placeholder 7" descr="A group of colorful flowers&#10;&#10;Description automatically generated">
            <a:extLst>
              <a:ext uri="{FF2B5EF4-FFF2-40B4-BE49-F238E27FC236}">
                <a16:creationId xmlns:a16="http://schemas.microsoft.com/office/drawing/2014/main" id="{15699D6B-7E2A-A29B-8632-F304B0BC9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9600" y="2120867"/>
            <a:ext cx="5234650" cy="3929096"/>
          </a:xfrm>
        </p:spPr>
      </p:pic>
    </p:spTree>
    <p:extLst>
      <p:ext uri="{BB962C8B-B14F-4D97-AF65-F5344CB8AC3E}">
        <p14:creationId xmlns:p14="http://schemas.microsoft.com/office/powerpoint/2010/main" val="8045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5"/>
    </mc:Choice>
    <mc:Fallback xmlns="">
      <p:transition spd="slow" advTm="89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70C7-E7A5-A3F1-882F-B8529E80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blooming prairie in 2022</a:t>
            </a:r>
          </a:p>
        </p:txBody>
      </p:sp>
      <p:pic>
        <p:nvPicPr>
          <p:cNvPr id="5" name="Content Placeholder 4" descr="A field of yellow flowers&#10;&#10;Description automatically generated">
            <a:extLst>
              <a:ext uri="{FF2B5EF4-FFF2-40B4-BE49-F238E27FC236}">
                <a16:creationId xmlns:a16="http://schemas.microsoft.com/office/drawing/2014/main" id="{405ED0B5-ED19-C2C8-1A31-6BAA3F2CA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937" y="1414463"/>
            <a:ext cx="7252307" cy="5443537"/>
          </a:xfrm>
        </p:spPr>
      </p:pic>
    </p:spTree>
    <p:extLst>
      <p:ext uri="{BB962C8B-B14F-4D97-AF65-F5344CB8AC3E}">
        <p14:creationId xmlns:p14="http://schemas.microsoft.com/office/powerpoint/2010/main" val="29701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"/>
    </mc:Choice>
    <mc:Fallback xmlns="">
      <p:transition spd="slow" advTm="603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6797-4448-B83A-4C0A-BA890705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2023</a:t>
            </a:r>
          </a:p>
        </p:txBody>
      </p:sp>
      <p:pic>
        <p:nvPicPr>
          <p:cNvPr id="5" name="Content Placeholder 4" descr="A field of white flowers&#10;&#10;Description automatically generated">
            <a:extLst>
              <a:ext uri="{FF2B5EF4-FFF2-40B4-BE49-F238E27FC236}">
                <a16:creationId xmlns:a16="http://schemas.microsoft.com/office/drawing/2014/main" id="{4DDAC053-22FB-D039-1F4C-0085E14EE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407" y="16555"/>
            <a:ext cx="5166819" cy="6883642"/>
          </a:xfrm>
        </p:spPr>
      </p:pic>
    </p:spTree>
    <p:extLst>
      <p:ext uri="{BB962C8B-B14F-4D97-AF65-F5344CB8AC3E}">
        <p14:creationId xmlns:p14="http://schemas.microsoft.com/office/powerpoint/2010/main" val="8547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"/>
    </mc:Choice>
    <mc:Fallback xmlns="">
      <p:transition spd="slow" advTm="59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9AA7A-724B-967F-AAA4-F0B96D08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May 2023</a:t>
            </a:r>
          </a:p>
        </p:txBody>
      </p:sp>
      <p:pic>
        <p:nvPicPr>
          <p:cNvPr id="6" name="Content Placeholder 5" descr="A close up of a flower&#10;&#10;Description automatically generated">
            <a:extLst>
              <a:ext uri="{FF2B5EF4-FFF2-40B4-BE49-F238E27FC236}">
                <a16:creationId xmlns:a16="http://schemas.microsoft.com/office/drawing/2014/main" id="{8F91570C-0C8F-DF6F-46D1-81BAF038CF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5782" y="2073276"/>
            <a:ext cx="3182168" cy="4772218"/>
          </a:xfrm>
        </p:spPr>
      </p:pic>
      <p:pic>
        <p:nvPicPr>
          <p:cNvPr id="8" name="Content Placeholder 7" descr="A close-up of a plant&#10;&#10;Description automatically generated">
            <a:extLst>
              <a:ext uri="{FF2B5EF4-FFF2-40B4-BE49-F238E27FC236}">
                <a16:creationId xmlns:a16="http://schemas.microsoft.com/office/drawing/2014/main" id="{7B633C55-F004-D6C2-9CC3-1DD551EE5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182168" cy="4772218"/>
          </a:xfrm>
        </p:spPr>
      </p:pic>
    </p:spTree>
    <p:extLst>
      <p:ext uri="{BB962C8B-B14F-4D97-AF65-F5344CB8AC3E}">
        <p14:creationId xmlns:p14="http://schemas.microsoft.com/office/powerpoint/2010/main" val="5233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3"/>
    </mc:Choice>
    <mc:Fallback xmlns="">
      <p:transition spd="slow" advTm="842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49D9-2EC3-AD74-1544-F0EA7CCD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2023</a:t>
            </a:r>
          </a:p>
        </p:txBody>
      </p:sp>
      <p:pic>
        <p:nvPicPr>
          <p:cNvPr id="9" name="Content Placeholder 8" descr="A house with a large field of flowers&#10;&#10;Description automatically generated">
            <a:extLst>
              <a:ext uri="{FF2B5EF4-FFF2-40B4-BE49-F238E27FC236}">
                <a16:creationId xmlns:a16="http://schemas.microsoft.com/office/drawing/2014/main" id="{4EAE7C51-7D6A-576B-8C7A-8770B8649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1" y="541040"/>
            <a:ext cx="8176956" cy="6137573"/>
          </a:xfrm>
        </p:spPr>
      </p:pic>
    </p:spTree>
    <p:extLst>
      <p:ext uri="{BB962C8B-B14F-4D97-AF65-F5344CB8AC3E}">
        <p14:creationId xmlns:p14="http://schemas.microsoft.com/office/powerpoint/2010/main" val="42671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"/>
    </mc:Choice>
    <mc:Fallback xmlns="">
      <p:transition spd="slow" advTm="575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87AD-1B1F-54CE-DB12-F7C1E5B0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June 2023</a:t>
            </a:r>
          </a:p>
        </p:txBody>
      </p:sp>
      <p:pic>
        <p:nvPicPr>
          <p:cNvPr id="6" name="Content Placeholder 5" descr="A close-up of a plant with yellow flowers&#10;&#10;Description automatically generated">
            <a:extLst>
              <a:ext uri="{FF2B5EF4-FFF2-40B4-BE49-F238E27FC236}">
                <a16:creationId xmlns:a16="http://schemas.microsoft.com/office/drawing/2014/main" id="{6B062B10-5175-9F84-42F3-9A852C89AE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8632" y="2052638"/>
            <a:ext cx="3204269" cy="4805362"/>
          </a:xfrm>
        </p:spPr>
      </p:pic>
      <p:pic>
        <p:nvPicPr>
          <p:cNvPr id="8" name="Content Placeholder 7" descr="A close-up of a plant&#10;&#10;Description automatically generated">
            <a:extLst>
              <a:ext uri="{FF2B5EF4-FFF2-40B4-BE49-F238E27FC236}">
                <a16:creationId xmlns:a16="http://schemas.microsoft.com/office/drawing/2014/main" id="{4DAF1BCC-EABE-50A8-627E-44D9550DD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1045" y="2052638"/>
            <a:ext cx="3204269" cy="4805362"/>
          </a:xfrm>
        </p:spPr>
      </p:pic>
    </p:spTree>
    <p:extLst>
      <p:ext uri="{BB962C8B-B14F-4D97-AF65-F5344CB8AC3E}">
        <p14:creationId xmlns:p14="http://schemas.microsoft.com/office/powerpoint/2010/main" val="38813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"/>
    </mc:Choice>
    <mc:Fallback xmlns="">
      <p:transition spd="slow" advTm="601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{9410EAA8-87A5-6646-A7E0-F9530C99D5A4}tf16401378</Template>
  <TotalTime>107</TotalTime>
  <Words>177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MS Shell Dlg 2</vt:lpstr>
      <vt:lpstr>Wingdings</vt:lpstr>
      <vt:lpstr>Wingdings 3</vt:lpstr>
      <vt:lpstr>Madison</vt:lpstr>
      <vt:lpstr>From Lawn to Prairie</vt:lpstr>
      <vt:lpstr>Herbicide in December of 2020 Planting in February of 2021</vt:lpstr>
      <vt:lpstr>Planted 1 acre in seed donated by  Rob Rothrock</vt:lpstr>
      <vt:lpstr>Planted Zinnias for border to our budding prairie in 2021</vt:lpstr>
      <vt:lpstr>Our blooming prairie in 2022</vt:lpstr>
      <vt:lpstr>May 2023</vt:lpstr>
      <vt:lpstr>May 2023</vt:lpstr>
      <vt:lpstr>June 2023</vt:lpstr>
      <vt:lpstr>June 2023</vt:lpstr>
      <vt:lpstr>June 2023</vt:lpstr>
      <vt:lpstr>Keep Carbondale Beautiful— Bright Spot Award in July 2023</vt:lpstr>
      <vt:lpstr>July 2023</vt:lpstr>
      <vt:lpstr>July 2023</vt:lpstr>
      <vt:lpstr>August 2023</vt:lpstr>
      <vt:lpstr>August 2023</vt:lpstr>
      <vt:lpstr>August 2023</vt:lpstr>
      <vt:lpstr>September  2023</vt:lpstr>
      <vt:lpstr>September 2023</vt:lpstr>
      <vt:lpstr>September 2023</vt:lpstr>
      <vt:lpstr>September 2023</vt:lpstr>
      <vt:lpstr>October  2023</vt:lpstr>
      <vt:lpstr>October 2023</vt:lpstr>
      <vt:lpstr>October 2023</vt:lpstr>
      <vt:lpstr>CUF’s Prairie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Lawn to Prairie</dc:title>
  <dc:creator>Miriam Link Mullison</dc:creator>
  <cp:lastModifiedBy>Amy Weber</cp:lastModifiedBy>
  <cp:revision>6</cp:revision>
  <dcterms:created xsi:type="dcterms:W3CDTF">2023-09-18T14:36:41Z</dcterms:created>
  <dcterms:modified xsi:type="dcterms:W3CDTF">2023-10-16T19:24:47Z</dcterms:modified>
</cp:coreProperties>
</file>